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Source Code Pro"/>
      <p:regular r:id="rId15"/>
      <p:bold r:id="rId16"/>
      <p:italic r:id="rId17"/>
      <p:boldItalic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regular.fntdata"/><Relationship Id="rId14" Type="http://schemas.openxmlformats.org/officeDocument/2006/relationships/slide" Target="slides/slide9.xml"/><Relationship Id="rId17" Type="http://schemas.openxmlformats.org/officeDocument/2006/relationships/font" Target="fonts/SourceCodePro-italic.fntdata"/><Relationship Id="rId16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SourceCode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4d4915b93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4d4915b93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1a2614a00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1a2614a00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4d4915b93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4d4915b93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1a7c1337a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1a7c1337a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1a2614a008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1a2614a008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1a2614a008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1a2614a008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4d4915b93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4d4915b93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1a2614a008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1a2614a00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 txBox="1"/>
          <p:nvPr/>
        </p:nvSpPr>
        <p:spPr>
          <a:xfrm>
            <a:off x="411175" y="79900"/>
            <a:ext cx="8282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 Complete Prompt Engineering for AI Bootcamp</a:t>
            </a:r>
            <a:endParaRPr sz="11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62" name="Google Shape;6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1"/>
          <p:cNvSpPr txBox="1"/>
          <p:nvPr/>
        </p:nvSpPr>
        <p:spPr>
          <a:xfrm>
            <a:off x="311700" y="4669825"/>
            <a:ext cx="8282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 Complete Prompt Engineering for AI Bootcamp</a:t>
            </a:r>
            <a:endParaRPr sz="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2"/>
          <p:cNvSpPr txBox="1"/>
          <p:nvPr/>
        </p:nvSpPr>
        <p:spPr>
          <a:xfrm>
            <a:off x="311700" y="4669825"/>
            <a:ext cx="8282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 Complete Prompt Engineering for AI Bootcamp (2023)</a:t>
            </a:r>
            <a:endParaRPr sz="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3"/>
          <p:cNvSpPr txBox="1"/>
          <p:nvPr/>
        </p:nvSpPr>
        <p:spPr>
          <a:xfrm>
            <a:off x="311700" y="4669825"/>
            <a:ext cx="8282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 Complete Prompt Engineering for AI Bootcamp</a:t>
            </a:r>
            <a:endParaRPr sz="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3" name="Google Shape;23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4"/>
          <p:cNvSpPr txBox="1"/>
          <p:nvPr/>
        </p:nvSpPr>
        <p:spPr>
          <a:xfrm>
            <a:off x="311700" y="4669825"/>
            <a:ext cx="8282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 Complete Prompt Engineering for AI Bootcamp</a:t>
            </a:r>
            <a:endParaRPr sz="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9" name="Google Shape;29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5"/>
          <p:cNvSpPr txBox="1"/>
          <p:nvPr/>
        </p:nvSpPr>
        <p:spPr>
          <a:xfrm>
            <a:off x="311700" y="4669825"/>
            <a:ext cx="8282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 Complete Prompt Engineering for AI Bootcamp</a:t>
            </a:r>
            <a:endParaRPr sz="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6"/>
          <p:cNvSpPr txBox="1"/>
          <p:nvPr/>
        </p:nvSpPr>
        <p:spPr>
          <a:xfrm>
            <a:off x="311700" y="4669825"/>
            <a:ext cx="8282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 Complete Prompt Engineering for AI Bootcamp</a:t>
            </a:r>
            <a:endParaRPr sz="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0" name="Google Shape;4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7"/>
          <p:cNvSpPr txBox="1"/>
          <p:nvPr/>
        </p:nvSpPr>
        <p:spPr>
          <a:xfrm>
            <a:off x="311700" y="4669825"/>
            <a:ext cx="8282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 Complete Prompt Engineering for AI Bootcamp</a:t>
            </a:r>
            <a:endParaRPr sz="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" name="Google Shape;47;p8"/>
          <p:cNvSpPr txBox="1"/>
          <p:nvPr/>
        </p:nvSpPr>
        <p:spPr>
          <a:xfrm>
            <a:off x="311700" y="4669825"/>
            <a:ext cx="8282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 Complete Prompt Engineering for AI Bootcamp</a:t>
            </a:r>
            <a:endParaRPr sz="9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" name="Google Shape;55;p9"/>
          <p:cNvSpPr txBox="1"/>
          <p:nvPr/>
        </p:nvSpPr>
        <p:spPr>
          <a:xfrm>
            <a:off x="311700" y="4669825"/>
            <a:ext cx="8282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 Complete Prompt Engineering for AI Bootcamp</a:t>
            </a:r>
            <a:endParaRPr sz="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idx="1" type="body"/>
          </p:nvPr>
        </p:nvSpPr>
        <p:spPr>
          <a:xfrm>
            <a:off x="311700" y="406472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8" name="Google Shape;5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0"/>
          <p:cNvSpPr txBox="1"/>
          <p:nvPr/>
        </p:nvSpPr>
        <p:spPr>
          <a:xfrm>
            <a:off x="311700" y="4669825"/>
            <a:ext cx="8282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The Complete Prompt Engineering for AI Bootcamp</a:t>
            </a:r>
            <a:endParaRPr sz="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medium.com/mlearning-ai/an-illustration-of-next-word-prediction-with-state-of-the-art-network-architectures-like-bert-gpt-c0af02921f17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edium.com/mlearning-ai/an-illustration-of-next-word-prediction-with-state-of-the-art-network-architectures-like-bert-gpt-c0af02921f17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stats.stackexchange.com/questions/512242/why-does-transformer-has-such-a-complex-architecture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ineshyadav.com/chatgpt-explained/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hat.openai.com/chat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ChatGPT?</a:t>
            </a:r>
            <a:endParaRPr/>
          </a:p>
        </p:txBody>
      </p:sp>
      <p:sp>
        <p:nvSpPr>
          <p:cNvPr id="74" name="Google Shape;74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 an AI Chat Model, to automatically create text within a Chat interface.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would be the next word in this sentence?</a:t>
            </a:r>
            <a:endParaRPr/>
          </a:p>
        </p:txBody>
      </p:sp>
      <p:sp>
        <p:nvSpPr>
          <p:cNvPr id="80" name="Google Shape;8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4"/>
          <p:cNvSpPr txBox="1"/>
          <p:nvPr/>
        </p:nvSpPr>
        <p:spPr>
          <a:xfrm>
            <a:off x="311700" y="4340125"/>
            <a:ext cx="4083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3"/>
              </a:rPr>
              <a:t>Source</a:t>
            </a:r>
            <a:endParaRPr sz="9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2" name="Google Shape;82;p14"/>
          <p:cNvPicPr preferRelativeResize="0"/>
          <p:nvPr/>
        </p:nvPicPr>
        <p:blipFill rotWithShape="1">
          <a:blip r:embed="rId4">
            <a:alphaModFix/>
          </a:blip>
          <a:srcRect b="0" l="5159" r="0" t="0"/>
          <a:stretch/>
        </p:blipFill>
        <p:spPr>
          <a:xfrm>
            <a:off x="386550" y="1546725"/>
            <a:ext cx="7832175" cy="235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/>
          <p:nvPr/>
        </p:nvSpPr>
        <p:spPr>
          <a:xfrm>
            <a:off x="3668250" y="1426988"/>
            <a:ext cx="4804200" cy="303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The Next Word (token)</a:t>
            </a:r>
            <a:endParaRPr/>
          </a:p>
        </p:txBody>
      </p:sp>
      <p:sp>
        <p:nvSpPr>
          <p:cNvPr id="89" name="Google Shape;8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5"/>
          <p:cNvSpPr txBox="1"/>
          <p:nvPr/>
        </p:nvSpPr>
        <p:spPr>
          <a:xfrm>
            <a:off x="311700" y="4340125"/>
            <a:ext cx="4083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3"/>
              </a:rPr>
              <a:t>Source</a:t>
            </a:r>
            <a:endParaRPr sz="9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91" name="Google Shape;9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8150" y="1490987"/>
            <a:ext cx="4664401" cy="29119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 txBox="1"/>
          <p:nvPr>
            <p:ph idx="1" type="body"/>
          </p:nvPr>
        </p:nvSpPr>
        <p:spPr>
          <a:xfrm>
            <a:off x="408325" y="1417475"/>
            <a:ext cx="3126000" cy="18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 large language model is selecting the </a:t>
            </a:r>
            <a:r>
              <a:rPr b="1" i="1" lang="en"/>
              <a:t>next most probable word</a:t>
            </a:r>
            <a:r>
              <a:rPr lang="en"/>
              <a:t>, given a known </a:t>
            </a:r>
            <a:r>
              <a:rPr lang="en"/>
              <a:t>vocabulary.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 Models</a:t>
            </a:r>
            <a:endParaRPr/>
          </a:p>
        </p:txBody>
      </p:sp>
      <p:sp>
        <p:nvSpPr>
          <p:cNvPr id="98" name="Google Shape;9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6"/>
          <p:cNvSpPr txBox="1"/>
          <p:nvPr/>
        </p:nvSpPr>
        <p:spPr>
          <a:xfrm>
            <a:off x="311700" y="4340125"/>
            <a:ext cx="4083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3"/>
              </a:rPr>
              <a:t>Source</a:t>
            </a:r>
            <a:endParaRPr sz="9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750" y="1410800"/>
            <a:ext cx="5503908" cy="2929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ChatGPT</a:t>
            </a:r>
            <a:endParaRPr/>
          </a:p>
        </p:txBody>
      </p:sp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17"/>
          <p:cNvSpPr txBox="1"/>
          <p:nvPr/>
        </p:nvSpPr>
        <p:spPr>
          <a:xfrm>
            <a:off x="311700" y="4340125"/>
            <a:ext cx="4083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3"/>
              </a:rPr>
              <a:t>Source</a:t>
            </a:r>
            <a:endParaRPr sz="9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 rotWithShape="1">
          <a:blip r:embed="rId4">
            <a:alphaModFix/>
          </a:blip>
          <a:srcRect b="0" l="1603" r="0" t="0"/>
          <a:stretch/>
        </p:blipFill>
        <p:spPr>
          <a:xfrm>
            <a:off x="370775" y="1353725"/>
            <a:ext cx="6047875" cy="30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</a:t>
            </a:r>
            <a:endParaRPr/>
          </a:p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311700" y="1468825"/>
            <a:ext cx="4260300" cy="21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Created by OpenAI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Accessed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chat.openai.com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Free or a </a:t>
            </a:r>
            <a:r>
              <a:rPr lang="en"/>
              <a:t>ChatGPT</a:t>
            </a:r>
            <a:r>
              <a:rPr lang="en"/>
              <a:t> plus or pro version (which comes with </a:t>
            </a:r>
            <a:r>
              <a:rPr lang="en"/>
              <a:t>higher up-time and </a:t>
            </a:r>
            <a:r>
              <a:rPr lang="en"/>
              <a:t>more features).</a:t>
            </a:r>
            <a:endParaRPr/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400" y="1258400"/>
            <a:ext cx="4267203" cy="2356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 Features</a:t>
            </a:r>
            <a:endParaRPr/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408325" y="1417475"/>
            <a:ext cx="24795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Chat History</a:t>
            </a:r>
            <a:endParaRPr/>
          </a:p>
        </p:txBody>
      </p: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3017825" y="1417475"/>
            <a:ext cx="24795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Text Generation</a:t>
            </a:r>
            <a:endParaRPr/>
          </a:p>
        </p:txBody>
      </p:sp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 rotWithShape="1">
          <a:blip r:embed="rId3">
            <a:alphaModFix/>
          </a:blip>
          <a:srcRect b="26291" l="0" r="0" t="0"/>
          <a:stretch/>
        </p:blipFill>
        <p:spPr>
          <a:xfrm>
            <a:off x="625875" y="1914275"/>
            <a:ext cx="2044425" cy="279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0301" y="1872900"/>
            <a:ext cx="3102426" cy="279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2725" y="1997591"/>
            <a:ext cx="3211174" cy="252726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6138563" y="1500800"/>
            <a:ext cx="24795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Image Generation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 Features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408325" y="1417475"/>
            <a:ext cx="24795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Web Browsing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426675" y="1417475"/>
            <a:ext cx="24795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Powerful Models</a:t>
            </a:r>
            <a:endParaRPr/>
          </a:p>
        </p:txBody>
      </p:sp>
      <p:sp>
        <p:nvSpPr>
          <p:cNvPr id="136" name="Google Shape;13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6304975" y="1417475"/>
            <a:ext cx="24795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Custom GPTs</a:t>
            </a:r>
            <a:endParaRPr/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66675"/>
            <a:ext cx="3058301" cy="2406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4">
            <a:alphaModFix/>
          </a:blip>
          <a:srcRect b="0" l="0" r="18923" t="0"/>
          <a:stretch/>
        </p:blipFill>
        <p:spPr>
          <a:xfrm>
            <a:off x="3717700" y="1907175"/>
            <a:ext cx="2479501" cy="272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4976" y="1914275"/>
            <a:ext cx="2589505" cy="2444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</a:t>
            </a:r>
            <a:r>
              <a:rPr lang="en"/>
              <a:t> </a:t>
            </a:r>
            <a:r>
              <a:rPr lang="en"/>
              <a:t>Use Cases</a:t>
            </a:r>
            <a:endParaRPr/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311700" y="1468825"/>
            <a:ext cx="24795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Blog Posts</a:t>
            </a:r>
            <a:endParaRPr/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3332250" y="1468825"/>
            <a:ext cx="24795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Social Media</a:t>
            </a:r>
            <a:endParaRPr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6352800" y="1468825"/>
            <a:ext cx="24795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Automating Tasks</a:t>
            </a:r>
            <a:endParaRPr/>
          </a:p>
        </p:txBody>
      </p:sp>
      <p:sp>
        <p:nvSpPr>
          <p:cNvPr id="149" name="Google Shape;14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0" name="Google Shape;150;p21"/>
          <p:cNvPicPr preferRelativeResize="0"/>
          <p:nvPr/>
        </p:nvPicPr>
        <p:blipFill rotWithShape="1">
          <a:blip r:embed="rId3">
            <a:alphaModFix/>
          </a:blip>
          <a:srcRect b="0" l="0" r="12952" t="0"/>
          <a:stretch/>
        </p:blipFill>
        <p:spPr>
          <a:xfrm>
            <a:off x="69300" y="2152238"/>
            <a:ext cx="3158098" cy="2019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8125" y="2152250"/>
            <a:ext cx="3340402" cy="201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0927" y="2118025"/>
            <a:ext cx="2580674" cy="2062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